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60" r:id="rId1"/>
  </p:sldMasterIdLst>
  <p:notesMasterIdLst>
    <p:notesMasterId r:id="rId11"/>
  </p:notesMasterIdLst>
  <p:sldIdLst>
    <p:sldId id="256" r:id="rId2"/>
    <p:sldId id="267" r:id="rId3"/>
    <p:sldId id="260" r:id="rId4"/>
    <p:sldId id="257" r:id="rId5"/>
    <p:sldId id="266" r:id="rId6"/>
    <p:sldId id="261" r:id="rId7"/>
    <p:sldId id="262" r:id="rId8"/>
    <p:sldId id="265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C49188-37B6-4152-9D0B-D15357B8DCC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A33F5FA-3F68-49CD-B60A-E18CC08DA714}">
      <dgm:prSet phldrT="[Text]"/>
      <dgm:spPr/>
      <dgm:t>
        <a:bodyPr/>
        <a:lstStyle/>
        <a:p>
          <a:r>
            <a:rPr lang="en-US" dirty="0" smtClean="0"/>
            <a:t>Requesting department completes claim voucher</a:t>
          </a:r>
          <a:endParaRPr lang="en-US" dirty="0"/>
        </a:p>
      </dgm:t>
    </dgm:pt>
    <dgm:pt modelId="{0BCAAB57-C3D2-4866-A6D1-9AA64D35C893}" type="parTrans" cxnId="{F6B7BB9A-E86D-472F-B10E-EBF9FD58B9E4}">
      <dgm:prSet/>
      <dgm:spPr/>
      <dgm:t>
        <a:bodyPr/>
        <a:lstStyle/>
        <a:p>
          <a:endParaRPr lang="en-US"/>
        </a:p>
      </dgm:t>
    </dgm:pt>
    <dgm:pt modelId="{3C906B7D-EB93-4D8C-B14E-A0BB3D2CD0D9}" type="sibTrans" cxnId="{F6B7BB9A-E86D-472F-B10E-EBF9FD58B9E4}">
      <dgm:prSet/>
      <dgm:spPr/>
      <dgm:t>
        <a:bodyPr/>
        <a:lstStyle/>
        <a:p>
          <a:endParaRPr lang="en-US"/>
        </a:p>
      </dgm:t>
    </dgm:pt>
    <dgm:pt modelId="{EA2734E9-7461-4BAB-B5FC-ABB5DF1EDDA3}">
      <dgm:prSet phldrT="[Text]"/>
      <dgm:spPr/>
      <dgm:t>
        <a:bodyPr/>
        <a:lstStyle/>
        <a:p>
          <a:r>
            <a:rPr lang="en-US" dirty="0" smtClean="0"/>
            <a:t>Claim voucher delivered to manager for approval</a:t>
          </a:r>
          <a:endParaRPr lang="en-US" dirty="0"/>
        </a:p>
      </dgm:t>
    </dgm:pt>
    <dgm:pt modelId="{8E2DAD6E-C4EB-4078-9817-DE4B24A7E9A2}" type="parTrans" cxnId="{7A4E8EE4-6BC2-4275-BEEF-88E6F80D3E88}">
      <dgm:prSet/>
      <dgm:spPr/>
      <dgm:t>
        <a:bodyPr/>
        <a:lstStyle/>
        <a:p>
          <a:endParaRPr lang="en-US"/>
        </a:p>
      </dgm:t>
    </dgm:pt>
    <dgm:pt modelId="{2FF84484-30CC-4AAB-8278-52083A140555}" type="sibTrans" cxnId="{7A4E8EE4-6BC2-4275-BEEF-88E6F80D3E88}">
      <dgm:prSet/>
      <dgm:spPr/>
      <dgm:t>
        <a:bodyPr/>
        <a:lstStyle/>
        <a:p>
          <a:endParaRPr lang="en-US"/>
        </a:p>
      </dgm:t>
    </dgm:pt>
    <dgm:pt modelId="{6237FB5E-901E-4920-993A-F1EA7F831F7C}">
      <dgm:prSet phldrT="[Text]"/>
      <dgm:spPr/>
      <dgm:t>
        <a:bodyPr/>
        <a:lstStyle/>
        <a:p>
          <a:r>
            <a:rPr lang="en-US" dirty="0" smtClean="0"/>
            <a:t>Manager reviews and signs claim voucher </a:t>
          </a:r>
          <a:endParaRPr lang="en-US" dirty="0"/>
        </a:p>
      </dgm:t>
    </dgm:pt>
    <dgm:pt modelId="{E6D694E6-ADBD-49D8-B3B1-8EC9543223E6}" type="parTrans" cxnId="{FB5456C8-1E31-47BE-A875-CD3360DC6CEA}">
      <dgm:prSet/>
      <dgm:spPr/>
      <dgm:t>
        <a:bodyPr/>
        <a:lstStyle/>
        <a:p>
          <a:endParaRPr lang="en-US"/>
        </a:p>
      </dgm:t>
    </dgm:pt>
    <dgm:pt modelId="{F17B978C-6DDF-44DE-AF0A-B0066DCDBA2B}" type="sibTrans" cxnId="{FB5456C8-1E31-47BE-A875-CD3360DC6CEA}">
      <dgm:prSet/>
      <dgm:spPr/>
      <dgm:t>
        <a:bodyPr/>
        <a:lstStyle/>
        <a:p>
          <a:endParaRPr lang="en-US"/>
        </a:p>
      </dgm:t>
    </dgm:pt>
    <dgm:pt modelId="{910E82F2-6885-48C7-BDC7-AFFBC3CF4D91}">
      <dgm:prSet phldrT="[Text]"/>
      <dgm:spPr/>
      <dgm:t>
        <a:bodyPr/>
        <a:lstStyle/>
        <a:p>
          <a:r>
            <a:rPr lang="en-US" dirty="0" smtClean="0"/>
            <a:t>A/P performs final review and processes for payment</a:t>
          </a:r>
          <a:endParaRPr lang="en-US" dirty="0"/>
        </a:p>
      </dgm:t>
    </dgm:pt>
    <dgm:pt modelId="{1753AD3D-276E-420B-B8B7-BB4814737255}" type="parTrans" cxnId="{8ED209F5-65D7-42B6-A6E1-C5B091494470}">
      <dgm:prSet/>
      <dgm:spPr/>
      <dgm:t>
        <a:bodyPr/>
        <a:lstStyle/>
        <a:p>
          <a:endParaRPr lang="en-US"/>
        </a:p>
      </dgm:t>
    </dgm:pt>
    <dgm:pt modelId="{AE72D58A-4F2B-4CCC-8FEC-BA58BCA614F8}" type="sibTrans" cxnId="{8ED209F5-65D7-42B6-A6E1-C5B091494470}">
      <dgm:prSet/>
      <dgm:spPr/>
      <dgm:t>
        <a:bodyPr/>
        <a:lstStyle/>
        <a:p>
          <a:endParaRPr lang="en-US"/>
        </a:p>
      </dgm:t>
    </dgm:pt>
    <dgm:pt modelId="{A6EAC239-85E0-4EC2-B594-E7AFE2EA1439}">
      <dgm:prSet phldrT="[Text]"/>
      <dgm:spPr/>
      <dgm:t>
        <a:bodyPr/>
        <a:lstStyle/>
        <a:p>
          <a:r>
            <a:rPr lang="en-US" dirty="0" smtClean="0"/>
            <a:t>Claim voucher delivered to A/P</a:t>
          </a:r>
          <a:endParaRPr lang="en-US" dirty="0"/>
        </a:p>
      </dgm:t>
    </dgm:pt>
    <dgm:pt modelId="{CAC80FC9-6433-4770-B2E5-1DEC8EB49088}" type="parTrans" cxnId="{A475A9C6-7ACD-485D-B7B4-6D0487F8ABC2}">
      <dgm:prSet/>
      <dgm:spPr/>
      <dgm:t>
        <a:bodyPr/>
        <a:lstStyle/>
        <a:p>
          <a:endParaRPr lang="en-US"/>
        </a:p>
      </dgm:t>
    </dgm:pt>
    <dgm:pt modelId="{D4C45153-ABE4-4B89-988C-22932B14A4A4}" type="sibTrans" cxnId="{A475A9C6-7ACD-485D-B7B4-6D0487F8ABC2}">
      <dgm:prSet/>
      <dgm:spPr/>
      <dgm:t>
        <a:bodyPr/>
        <a:lstStyle/>
        <a:p>
          <a:endParaRPr lang="en-US"/>
        </a:p>
      </dgm:t>
    </dgm:pt>
    <dgm:pt modelId="{AB598843-778A-46B2-B222-0C2DFC2C12C6}">
      <dgm:prSet phldrT="[Text]"/>
      <dgm:spPr/>
      <dgm:t>
        <a:bodyPr/>
        <a:lstStyle/>
        <a:p>
          <a:r>
            <a:rPr lang="en-US" dirty="0" smtClean="0"/>
            <a:t>A/P scans into queue</a:t>
          </a:r>
          <a:endParaRPr lang="en-US" dirty="0"/>
        </a:p>
      </dgm:t>
    </dgm:pt>
    <dgm:pt modelId="{8954849F-E5B3-4327-A850-12A5A62EA1FF}" type="parTrans" cxnId="{DC6F3E74-4F27-4238-8F87-F7321C26FD79}">
      <dgm:prSet/>
      <dgm:spPr/>
      <dgm:t>
        <a:bodyPr/>
        <a:lstStyle/>
        <a:p>
          <a:endParaRPr lang="en-US"/>
        </a:p>
      </dgm:t>
    </dgm:pt>
    <dgm:pt modelId="{BFF80C98-8616-401B-8116-8507CCBC2B0B}" type="sibTrans" cxnId="{DC6F3E74-4F27-4238-8F87-F7321C26FD79}">
      <dgm:prSet/>
      <dgm:spPr/>
      <dgm:t>
        <a:bodyPr/>
        <a:lstStyle/>
        <a:p>
          <a:endParaRPr lang="en-US"/>
        </a:p>
      </dgm:t>
    </dgm:pt>
    <dgm:pt modelId="{B4C18271-3B21-473B-8F91-43F7FDFDF18B}">
      <dgm:prSet phldrT="[Text]"/>
      <dgm:spPr/>
      <dgm:t>
        <a:bodyPr/>
        <a:lstStyle/>
        <a:p>
          <a:r>
            <a:rPr lang="en-US" dirty="0" smtClean="0"/>
            <a:t>A/P verifies supporting documentation and enters voucher</a:t>
          </a:r>
          <a:endParaRPr lang="en-US" dirty="0"/>
        </a:p>
      </dgm:t>
    </dgm:pt>
    <dgm:pt modelId="{26B54D27-0CC7-4AFB-9191-E28D017802B5}" type="parTrans" cxnId="{3E68ABE5-85E5-4034-95C4-690D1CE35367}">
      <dgm:prSet/>
      <dgm:spPr/>
      <dgm:t>
        <a:bodyPr/>
        <a:lstStyle/>
        <a:p>
          <a:endParaRPr lang="en-US"/>
        </a:p>
      </dgm:t>
    </dgm:pt>
    <dgm:pt modelId="{CF082F7C-A386-4B5B-B0FB-820BFBC066DA}" type="sibTrans" cxnId="{3E68ABE5-85E5-4034-95C4-690D1CE35367}">
      <dgm:prSet/>
      <dgm:spPr/>
      <dgm:t>
        <a:bodyPr/>
        <a:lstStyle/>
        <a:p>
          <a:endParaRPr lang="en-US"/>
        </a:p>
      </dgm:t>
    </dgm:pt>
    <dgm:pt modelId="{E3542260-65BC-4FB2-9406-65F2BF3E94DC}">
      <dgm:prSet phldrT="[Text]"/>
      <dgm:spPr/>
      <dgm:t>
        <a:bodyPr/>
        <a:lstStyle/>
        <a:p>
          <a:r>
            <a:rPr lang="en-US" dirty="0" smtClean="0"/>
            <a:t>Claims Audit reviews voucher</a:t>
          </a:r>
          <a:endParaRPr lang="en-US" dirty="0"/>
        </a:p>
      </dgm:t>
    </dgm:pt>
    <dgm:pt modelId="{955A7D3F-F399-419E-AA9B-3C7DD3599661}" type="parTrans" cxnId="{01A5C22F-0C30-425E-B667-897902EC8BB4}">
      <dgm:prSet/>
      <dgm:spPr/>
      <dgm:t>
        <a:bodyPr/>
        <a:lstStyle/>
        <a:p>
          <a:endParaRPr lang="en-US"/>
        </a:p>
      </dgm:t>
    </dgm:pt>
    <dgm:pt modelId="{767963E3-3E70-4A06-9B05-84326EEB01B9}" type="sibTrans" cxnId="{01A5C22F-0C30-425E-B667-897902EC8BB4}">
      <dgm:prSet/>
      <dgm:spPr/>
      <dgm:t>
        <a:bodyPr/>
        <a:lstStyle/>
        <a:p>
          <a:endParaRPr lang="en-US"/>
        </a:p>
      </dgm:t>
    </dgm:pt>
    <dgm:pt modelId="{299E2AE9-8BC6-4578-9C26-FA09A560B0DE}" type="pres">
      <dgm:prSet presAssocID="{F5C49188-37B6-4152-9D0B-D15357B8DCCA}" presName="CompostProcess" presStyleCnt="0">
        <dgm:presLayoutVars>
          <dgm:dir/>
          <dgm:resizeHandles val="exact"/>
        </dgm:presLayoutVars>
      </dgm:prSet>
      <dgm:spPr/>
    </dgm:pt>
    <dgm:pt modelId="{2FA2B892-2B02-457A-96F0-17A023AE6178}" type="pres">
      <dgm:prSet presAssocID="{F5C49188-37B6-4152-9D0B-D15357B8DCCA}" presName="arrow" presStyleLbl="bgShp" presStyleIdx="0" presStyleCnt="1"/>
      <dgm:spPr/>
      <dgm:t>
        <a:bodyPr/>
        <a:lstStyle/>
        <a:p>
          <a:endParaRPr lang="en-US"/>
        </a:p>
      </dgm:t>
    </dgm:pt>
    <dgm:pt modelId="{D5E6DCF0-CA6A-41A4-8A3C-19770C569326}" type="pres">
      <dgm:prSet presAssocID="{F5C49188-37B6-4152-9D0B-D15357B8DCCA}" presName="linearProcess" presStyleCnt="0"/>
      <dgm:spPr/>
    </dgm:pt>
    <dgm:pt modelId="{B950D35B-1448-462E-BF6A-138E22857BA1}" type="pres">
      <dgm:prSet presAssocID="{7A33F5FA-3F68-49CD-B60A-E18CC08DA714}" presName="text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712202-3A44-4EC8-A2FC-7D9329051222}" type="pres">
      <dgm:prSet presAssocID="{3C906B7D-EB93-4D8C-B14E-A0BB3D2CD0D9}" presName="sibTrans" presStyleCnt="0"/>
      <dgm:spPr/>
    </dgm:pt>
    <dgm:pt modelId="{F20CE7AA-5538-4584-B88B-1437CBB9BBE7}" type="pres">
      <dgm:prSet presAssocID="{EA2734E9-7461-4BAB-B5FC-ABB5DF1EDDA3}" presName="text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07F56D-7BC1-4AA9-8552-2428CB64C64F}" type="pres">
      <dgm:prSet presAssocID="{2FF84484-30CC-4AAB-8278-52083A140555}" presName="sibTrans" presStyleCnt="0"/>
      <dgm:spPr/>
    </dgm:pt>
    <dgm:pt modelId="{0DCAF328-A2AF-45BC-BD28-04D999D8B340}" type="pres">
      <dgm:prSet presAssocID="{6237FB5E-901E-4920-993A-F1EA7F831F7C}" presName="text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CEBD52-F61C-45FF-8837-AE54892C823F}" type="pres">
      <dgm:prSet presAssocID="{F17B978C-6DDF-44DE-AF0A-B0066DCDBA2B}" presName="sibTrans" presStyleCnt="0"/>
      <dgm:spPr/>
    </dgm:pt>
    <dgm:pt modelId="{B0E7257C-A3FF-4055-9341-ECBD5F9B4E3A}" type="pres">
      <dgm:prSet presAssocID="{A6EAC239-85E0-4EC2-B594-E7AFE2EA1439}" presName="text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C8DE7E-AE50-4F3A-B256-8D1BC1B4816F}" type="pres">
      <dgm:prSet presAssocID="{D4C45153-ABE4-4B89-988C-22932B14A4A4}" presName="sibTrans" presStyleCnt="0"/>
      <dgm:spPr/>
    </dgm:pt>
    <dgm:pt modelId="{F163BCC9-CF11-4FE9-B4BE-F8D62F0A7379}" type="pres">
      <dgm:prSet presAssocID="{AB598843-778A-46B2-B222-0C2DFC2C12C6}" presName="text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FB8B31-421C-4B5E-A417-03AEECAB106D}" type="pres">
      <dgm:prSet presAssocID="{BFF80C98-8616-401B-8116-8507CCBC2B0B}" presName="sibTrans" presStyleCnt="0"/>
      <dgm:spPr/>
    </dgm:pt>
    <dgm:pt modelId="{63B31E84-A34C-43C2-8959-11609A26673F}" type="pres">
      <dgm:prSet presAssocID="{B4C18271-3B21-473B-8F91-43F7FDFDF18B}" presName="text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7D37A9-2ABD-49A8-AA49-6901B5E90D85}" type="pres">
      <dgm:prSet presAssocID="{CF082F7C-A386-4B5B-B0FB-820BFBC066DA}" presName="sibTrans" presStyleCnt="0"/>
      <dgm:spPr/>
    </dgm:pt>
    <dgm:pt modelId="{DB1AD020-8794-419A-BC1C-53A4E428F669}" type="pres">
      <dgm:prSet presAssocID="{E3542260-65BC-4FB2-9406-65F2BF3E94DC}" presName="text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7B7197-D38A-4D33-86B5-71D8F51A1C3B}" type="pres">
      <dgm:prSet presAssocID="{767963E3-3E70-4A06-9B05-84326EEB01B9}" presName="sibTrans" presStyleCnt="0"/>
      <dgm:spPr/>
    </dgm:pt>
    <dgm:pt modelId="{13E0E3D3-23B9-4DB5-90C1-0F6DE26FCA37}" type="pres">
      <dgm:prSet presAssocID="{910E82F2-6885-48C7-BDC7-AFFBC3CF4D91}" presName="text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75A9C6-7ACD-485D-B7B4-6D0487F8ABC2}" srcId="{F5C49188-37B6-4152-9D0B-D15357B8DCCA}" destId="{A6EAC239-85E0-4EC2-B594-E7AFE2EA1439}" srcOrd="3" destOrd="0" parTransId="{CAC80FC9-6433-4770-B2E5-1DEC8EB49088}" sibTransId="{D4C45153-ABE4-4B89-988C-22932B14A4A4}"/>
    <dgm:cxn modelId="{F6B7BB9A-E86D-472F-B10E-EBF9FD58B9E4}" srcId="{F5C49188-37B6-4152-9D0B-D15357B8DCCA}" destId="{7A33F5FA-3F68-49CD-B60A-E18CC08DA714}" srcOrd="0" destOrd="0" parTransId="{0BCAAB57-C3D2-4866-A6D1-9AA64D35C893}" sibTransId="{3C906B7D-EB93-4D8C-B14E-A0BB3D2CD0D9}"/>
    <dgm:cxn modelId="{70AA3F86-AF9F-4E97-8BCF-E9D10FF2E02E}" type="presOf" srcId="{E3542260-65BC-4FB2-9406-65F2BF3E94DC}" destId="{DB1AD020-8794-419A-BC1C-53A4E428F669}" srcOrd="0" destOrd="0" presId="urn:microsoft.com/office/officeart/2005/8/layout/hProcess9"/>
    <dgm:cxn modelId="{DC6F3E74-4F27-4238-8F87-F7321C26FD79}" srcId="{F5C49188-37B6-4152-9D0B-D15357B8DCCA}" destId="{AB598843-778A-46B2-B222-0C2DFC2C12C6}" srcOrd="4" destOrd="0" parTransId="{8954849F-E5B3-4327-A850-12A5A62EA1FF}" sibTransId="{BFF80C98-8616-401B-8116-8507CCBC2B0B}"/>
    <dgm:cxn modelId="{01A5C22F-0C30-425E-B667-897902EC8BB4}" srcId="{F5C49188-37B6-4152-9D0B-D15357B8DCCA}" destId="{E3542260-65BC-4FB2-9406-65F2BF3E94DC}" srcOrd="6" destOrd="0" parTransId="{955A7D3F-F399-419E-AA9B-3C7DD3599661}" sibTransId="{767963E3-3E70-4A06-9B05-84326EEB01B9}"/>
    <dgm:cxn modelId="{7A4E8EE4-6BC2-4275-BEEF-88E6F80D3E88}" srcId="{F5C49188-37B6-4152-9D0B-D15357B8DCCA}" destId="{EA2734E9-7461-4BAB-B5FC-ABB5DF1EDDA3}" srcOrd="1" destOrd="0" parTransId="{8E2DAD6E-C4EB-4078-9817-DE4B24A7E9A2}" sibTransId="{2FF84484-30CC-4AAB-8278-52083A140555}"/>
    <dgm:cxn modelId="{5BC17621-CBE9-4DA7-B716-EA03FB4D661E}" type="presOf" srcId="{AB598843-778A-46B2-B222-0C2DFC2C12C6}" destId="{F163BCC9-CF11-4FE9-B4BE-F8D62F0A7379}" srcOrd="0" destOrd="0" presId="urn:microsoft.com/office/officeart/2005/8/layout/hProcess9"/>
    <dgm:cxn modelId="{53C5F5A8-493C-4F42-BC5E-AE17AEFD21AF}" type="presOf" srcId="{A6EAC239-85E0-4EC2-B594-E7AFE2EA1439}" destId="{B0E7257C-A3FF-4055-9341-ECBD5F9B4E3A}" srcOrd="0" destOrd="0" presId="urn:microsoft.com/office/officeart/2005/8/layout/hProcess9"/>
    <dgm:cxn modelId="{8ED209F5-65D7-42B6-A6E1-C5B091494470}" srcId="{F5C49188-37B6-4152-9D0B-D15357B8DCCA}" destId="{910E82F2-6885-48C7-BDC7-AFFBC3CF4D91}" srcOrd="7" destOrd="0" parTransId="{1753AD3D-276E-420B-B8B7-BB4814737255}" sibTransId="{AE72D58A-4F2B-4CCC-8FEC-BA58BCA614F8}"/>
    <dgm:cxn modelId="{3E68ABE5-85E5-4034-95C4-690D1CE35367}" srcId="{F5C49188-37B6-4152-9D0B-D15357B8DCCA}" destId="{B4C18271-3B21-473B-8F91-43F7FDFDF18B}" srcOrd="5" destOrd="0" parTransId="{26B54D27-0CC7-4AFB-9191-E28D017802B5}" sibTransId="{CF082F7C-A386-4B5B-B0FB-820BFBC066DA}"/>
    <dgm:cxn modelId="{DE5368AA-99E9-419A-B6E9-96806347CBFF}" type="presOf" srcId="{910E82F2-6885-48C7-BDC7-AFFBC3CF4D91}" destId="{13E0E3D3-23B9-4DB5-90C1-0F6DE26FCA37}" srcOrd="0" destOrd="0" presId="urn:microsoft.com/office/officeart/2005/8/layout/hProcess9"/>
    <dgm:cxn modelId="{7D66F67F-AFE9-4CD5-A6EB-9769CEA7AA28}" type="presOf" srcId="{EA2734E9-7461-4BAB-B5FC-ABB5DF1EDDA3}" destId="{F20CE7AA-5538-4584-B88B-1437CBB9BBE7}" srcOrd="0" destOrd="0" presId="urn:microsoft.com/office/officeart/2005/8/layout/hProcess9"/>
    <dgm:cxn modelId="{768DB37D-401A-49A2-AFFA-1B31AA68BC56}" type="presOf" srcId="{F5C49188-37B6-4152-9D0B-D15357B8DCCA}" destId="{299E2AE9-8BC6-4578-9C26-FA09A560B0DE}" srcOrd="0" destOrd="0" presId="urn:microsoft.com/office/officeart/2005/8/layout/hProcess9"/>
    <dgm:cxn modelId="{FB5456C8-1E31-47BE-A875-CD3360DC6CEA}" srcId="{F5C49188-37B6-4152-9D0B-D15357B8DCCA}" destId="{6237FB5E-901E-4920-993A-F1EA7F831F7C}" srcOrd="2" destOrd="0" parTransId="{E6D694E6-ADBD-49D8-B3B1-8EC9543223E6}" sibTransId="{F17B978C-6DDF-44DE-AF0A-B0066DCDBA2B}"/>
    <dgm:cxn modelId="{AE9EDC1E-4DD3-4460-BD4F-3D1FD3D4C019}" type="presOf" srcId="{7A33F5FA-3F68-49CD-B60A-E18CC08DA714}" destId="{B950D35B-1448-462E-BF6A-138E22857BA1}" srcOrd="0" destOrd="0" presId="urn:microsoft.com/office/officeart/2005/8/layout/hProcess9"/>
    <dgm:cxn modelId="{EFB49310-3161-4332-A1B7-E7964E96DB45}" type="presOf" srcId="{B4C18271-3B21-473B-8F91-43F7FDFDF18B}" destId="{63B31E84-A34C-43C2-8959-11609A26673F}" srcOrd="0" destOrd="0" presId="urn:microsoft.com/office/officeart/2005/8/layout/hProcess9"/>
    <dgm:cxn modelId="{ACE537B0-A521-45B4-A86A-AE6DD027B8FB}" type="presOf" srcId="{6237FB5E-901E-4920-993A-F1EA7F831F7C}" destId="{0DCAF328-A2AF-45BC-BD28-04D999D8B340}" srcOrd="0" destOrd="0" presId="urn:microsoft.com/office/officeart/2005/8/layout/hProcess9"/>
    <dgm:cxn modelId="{880B56BE-766E-499A-9776-AE6CB67F2BDD}" type="presParOf" srcId="{299E2AE9-8BC6-4578-9C26-FA09A560B0DE}" destId="{2FA2B892-2B02-457A-96F0-17A023AE6178}" srcOrd="0" destOrd="0" presId="urn:microsoft.com/office/officeart/2005/8/layout/hProcess9"/>
    <dgm:cxn modelId="{14431DC8-0A9E-46B8-834D-5A21817E56DB}" type="presParOf" srcId="{299E2AE9-8BC6-4578-9C26-FA09A560B0DE}" destId="{D5E6DCF0-CA6A-41A4-8A3C-19770C569326}" srcOrd="1" destOrd="0" presId="urn:microsoft.com/office/officeart/2005/8/layout/hProcess9"/>
    <dgm:cxn modelId="{AB720250-B57C-47B4-8E00-4E5B3E45437E}" type="presParOf" srcId="{D5E6DCF0-CA6A-41A4-8A3C-19770C569326}" destId="{B950D35B-1448-462E-BF6A-138E22857BA1}" srcOrd="0" destOrd="0" presId="urn:microsoft.com/office/officeart/2005/8/layout/hProcess9"/>
    <dgm:cxn modelId="{EE1C8393-6464-4BFA-89FA-930DD85F2143}" type="presParOf" srcId="{D5E6DCF0-CA6A-41A4-8A3C-19770C569326}" destId="{10712202-3A44-4EC8-A2FC-7D9329051222}" srcOrd="1" destOrd="0" presId="urn:microsoft.com/office/officeart/2005/8/layout/hProcess9"/>
    <dgm:cxn modelId="{22A2D35F-1EAB-4310-975E-A519A7D8F81B}" type="presParOf" srcId="{D5E6DCF0-CA6A-41A4-8A3C-19770C569326}" destId="{F20CE7AA-5538-4584-B88B-1437CBB9BBE7}" srcOrd="2" destOrd="0" presId="urn:microsoft.com/office/officeart/2005/8/layout/hProcess9"/>
    <dgm:cxn modelId="{2BFD6803-285C-490C-A793-10BD5F504C40}" type="presParOf" srcId="{D5E6DCF0-CA6A-41A4-8A3C-19770C569326}" destId="{4607F56D-7BC1-4AA9-8552-2428CB64C64F}" srcOrd="3" destOrd="0" presId="urn:microsoft.com/office/officeart/2005/8/layout/hProcess9"/>
    <dgm:cxn modelId="{6CDAD7B7-D7B1-4833-B966-96439439D7D4}" type="presParOf" srcId="{D5E6DCF0-CA6A-41A4-8A3C-19770C569326}" destId="{0DCAF328-A2AF-45BC-BD28-04D999D8B340}" srcOrd="4" destOrd="0" presId="urn:microsoft.com/office/officeart/2005/8/layout/hProcess9"/>
    <dgm:cxn modelId="{7072C58C-469E-453A-996B-072B161CD401}" type="presParOf" srcId="{D5E6DCF0-CA6A-41A4-8A3C-19770C569326}" destId="{61CEBD52-F61C-45FF-8837-AE54892C823F}" srcOrd="5" destOrd="0" presId="urn:microsoft.com/office/officeart/2005/8/layout/hProcess9"/>
    <dgm:cxn modelId="{B7A65BE8-0C6A-4867-A9D1-44558D691C15}" type="presParOf" srcId="{D5E6DCF0-CA6A-41A4-8A3C-19770C569326}" destId="{B0E7257C-A3FF-4055-9341-ECBD5F9B4E3A}" srcOrd="6" destOrd="0" presId="urn:microsoft.com/office/officeart/2005/8/layout/hProcess9"/>
    <dgm:cxn modelId="{3685A3E1-B053-48CB-ACB0-5C550CAFD3E4}" type="presParOf" srcId="{D5E6DCF0-CA6A-41A4-8A3C-19770C569326}" destId="{FFC8DE7E-AE50-4F3A-B256-8D1BC1B4816F}" srcOrd="7" destOrd="0" presId="urn:microsoft.com/office/officeart/2005/8/layout/hProcess9"/>
    <dgm:cxn modelId="{8EC8813B-5632-4CAE-B956-E2E81173AE94}" type="presParOf" srcId="{D5E6DCF0-CA6A-41A4-8A3C-19770C569326}" destId="{F163BCC9-CF11-4FE9-B4BE-F8D62F0A7379}" srcOrd="8" destOrd="0" presId="urn:microsoft.com/office/officeart/2005/8/layout/hProcess9"/>
    <dgm:cxn modelId="{78090E08-D763-4BD5-97B6-2B9C4DB6C472}" type="presParOf" srcId="{D5E6DCF0-CA6A-41A4-8A3C-19770C569326}" destId="{E5FB8B31-421C-4B5E-A417-03AEECAB106D}" srcOrd="9" destOrd="0" presId="urn:microsoft.com/office/officeart/2005/8/layout/hProcess9"/>
    <dgm:cxn modelId="{8A7BBEAD-119F-4617-8E43-1DC256FAEEF2}" type="presParOf" srcId="{D5E6DCF0-CA6A-41A4-8A3C-19770C569326}" destId="{63B31E84-A34C-43C2-8959-11609A26673F}" srcOrd="10" destOrd="0" presId="urn:microsoft.com/office/officeart/2005/8/layout/hProcess9"/>
    <dgm:cxn modelId="{582DF257-2011-4615-85BA-63AF8772ACB5}" type="presParOf" srcId="{D5E6DCF0-CA6A-41A4-8A3C-19770C569326}" destId="{267D37A9-2ABD-49A8-AA49-6901B5E90D85}" srcOrd="11" destOrd="0" presId="urn:microsoft.com/office/officeart/2005/8/layout/hProcess9"/>
    <dgm:cxn modelId="{1BAF73F5-C0AD-48A4-BCD3-36451150F44A}" type="presParOf" srcId="{D5E6DCF0-CA6A-41A4-8A3C-19770C569326}" destId="{DB1AD020-8794-419A-BC1C-53A4E428F669}" srcOrd="12" destOrd="0" presId="urn:microsoft.com/office/officeart/2005/8/layout/hProcess9"/>
    <dgm:cxn modelId="{D5446F18-FFBE-452C-8F9E-D54E6214B626}" type="presParOf" srcId="{D5E6DCF0-CA6A-41A4-8A3C-19770C569326}" destId="{417B7197-D38A-4D33-86B5-71D8F51A1C3B}" srcOrd="13" destOrd="0" presId="urn:microsoft.com/office/officeart/2005/8/layout/hProcess9"/>
    <dgm:cxn modelId="{9B2816B4-8CBF-45F8-9F70-07D29DD14786}" type="presParOf" srcId="{D5E6DCF0-CA6A-41A4-8A3C-19770C569326}" destId="{13E0E3D3-23B9-4DB5-90C1-0F6DE26FCA37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C49188-37B6-4152-9D0B-D15357B8DCC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A33F5FA-3F68-49CD-B60A-E18CC08DA714}">
      <dgm:prSet phldrT="[Text]"/>
      <dgm:spPr/>
      <dgm:t>
        <a:bodyPr/>
        <a:lstStyle/>
        <a:p>
          <a:r>
            <a:rPr lang="en-US" dirty="0" smtClean="0"/>
            <a:t>Requesting department creates and submits payment request in Concur</a:t>
          </a:r>
          <a:endParaRPr lang="en-US" dirty="0"/>
        </a:p>
      </dgm:t>
    </dgm:pt>
    <dgm:pt modelId="{0BCAAB57-C3D2-4866-A6D1-9AA64D35C893}" type="parTrans" cxnId="{F6B7BB9A-E86D-472F-B10E-EBF9FD58B9E4}">
      <dgm:prSet/>
      <dgm:spPr/>
      <dgm:t>
        <a:bodyPr/>
        <a:lstStyle/>
        <a:p>
          <a:endParaRPr lang="en-US"/>
        </a:p>
      </dgm:t>
    </dgm:pt>
    <dgm:pt modelId="{3C906B7D-EB93-4D8C-B14E-A0BB3D2CD0D9}" type="sibTrans" cxnId="{F6B7BB9A-E86D-472F-B10E-EBF9FD58B9E4}">
      <dgm:prSet/>
      <dgm:spPr/>
      <dgm:t>
        <a:bodyPr/>
        <a:lstStyle/>
        <a:p>
          <a:endParaRPr lang="en-US"/>
        </a:p>
      </dgm:t>
    </dgm:pt>
    <dgm:pt modelId="{EA2734E9-7461-4BAB-B5FC-ABB5DF1EDDA3}">
      <dgm:prSet phldrT="[Text]"/>
      <dgm:spPr/>
      <dgm:t>
        <a:bodyPr/>
        <a:lstStyle/>
        <a:p>
          <a:r>
            <a:rPr lang="en-US" dirty="0" smtClean="0"/>
            <a:t>A/P reviews and approves request</a:t>
          </a:r>
          <a:endParaRPr lang="en-US" dirty="0"/>
        </a:p>
      </dgm:t>
    </dgm:pt>
    <dgm:pt modelId="{8E2DAD6E-C4EB-4078-9817-DE4B24A7E9A2}" type="parTrans" cxnId="{7A4E8EE4-6BC2-4275-BEEF-88E6F80D3E88}">
      <dgm:prSet/>
      <dgm:spPr/>
      <dgm:t>
        <a:bodyPr/>
        <a:lstStyle/>
        <a:p>
          <a:endParaRPr lang="en-US"/>
        </a:p>
      </dgm:t>
    </dgm:pt>
    <dgm:pt modelId="{2FF84484-30CC-4AAB-8278-52083A140555}" type="sibTrans" cxnId="{7A4E8EE4-6BC2-4275-BEEF-88E6F80D3E88}">
      <dgm:prSet/>
      <dgm:spPr/>
      <dgm:t>
        <a:bodyPr/>
        <a:lstStyle/>
        <a:p>
          <a:endParaRPr lang="en-US"/>
        </a:p>
      </dgm:t>
    </dgm:pt>
    <dgm:pt modelId="{1E79FAA8-61D8-4436-A909-32460B065E68}">
      <dgm:prSet phldrT="[Text]"/>
      <dgm:spPr/>
      <dgm:t>
        <a:bodyPr/>
        <a:lstStyle/>
        <a:p>
          <a:r>
            <a:rPr lang="en-US" dirty="0" smtClean="0"/>
            <a:t>Claims Audit reviews and approves request</a:t>
          </a:r>
          <a:endParaRPr lang="en-US" dirty="0"/>
        </a:p>
      </dgm:t>
    </dgm:pt>
    <dgm:pt modelId="{E33CE79A-2BCD-4F0C-BE91-5CCE1E22248A}" type="parTrans" cxnId="{02469682-81DB-4573-AB5E-079162400227}">
      <dgm:prSet/>
      <dgm:spPr/>
      <dgm:t>
        <a:bodyPr/>
        <a:lstStyle/>
        <a:p>
          <a:endParaRPr lang="en-US"/>
        </a:p>
      </dgm:t>
    </dgm:pt>
    <dgm:pt modelId="{3103838C-A96E-4004-A71B-293339A4C82F}" type="sibTrans" cxnId="{02469682-81DB-4573-AB5E-079162400227}">
      <dgm:prSet/>
      <dgm:spPr/>
      <dgm:t>
        <a:bodyPr/>
        <a:lstStyle/>
        <a:p>
          <a:endParaRPr lang="en-US"/>
        </a:p>
      </dgm:t>
    </dgm:pt>
    <dgm:pt modelId="{E042F5D2-B267-42C1-9439-B1431CCE2391}">
      <dgm:prSet phldrT="[Text]"/>
      <dgm:spPr/>
      <dgm:t>
        <a:bodyPr/>
        <a:lstStyle/>
        <a:p>
          <a:r>
            <a:rPr lang="en-US" dirty="0" smtClean="0"/>
            <a:t>Manager reviews and approves request</a:t>
          </a:r>
          <a:endParaRPr lang="en-US" dirty="0"/>
        </a:p>
      </dgm:t>
    </dgm:pt>
    <dgm:pt modelId="{21BD5027-BCCF-4EB2-834B-3AFBC9BC728F}" type="parTrans" cxnId="{364012D1-E791-44EA-8509-73EE2E77EDF7}">
      <dgm:prSet/>
      <dgm:spPr/>
      <dgm:t>
        <a:bodyPr/>
        <a:lstStyle/>
        <a:p>
          <a:endParaRPr lang="en-US"/>
        </a:p>
      </dgm:t>
    </dgm:pt>
    <dgm:pt modelId="{3D618F7B-C406-454E-8914-3B3D88870C38}" type="sibTrans" cxnId="{364012D1-E791-44EA-8509-73EE2E77EDF7}">
      <dgm:prSet/>
      <dgm:spPr/>
      <dgm:t>
        <a:bodyPr/>
        <a:lstStyle/>
        <a:p>
          <a:endParaRPr lang="en-US"/>
        </a:p>
      </dgm:t>
    </dgm:pt>
    <dgm:pt modelId="{299E2AE9-8BC6-4578-9C26-FA09A560B0DE}" type="pres">
      <dgm:prSet presAssocID="{F5C49188-37B6-4152-9D0B-D15357B8DCCA}" presName="CompostProcess" presStyleCnt="0">
        <dgm:presLayoutVars>
          <dgm:dir/>
          <dgm:resizeHandles val="exact"/>
        </dgm:presLayoutVars>
      </dgm:prSet>
      <dgm:spPr/>
    </dgm:pt>
    <dgm:pt modelId="{2FA2B892-2B02-457A-96F0-17A023AE6178}" type="pres">
      <dgm:prSet presAssocID="{F5C49188-37B6-4152-9D0B-D15357B8DCCA}" presName="arrow" presStyleLbl="bgShp" presStyleIdx="0" presStyleCnt="1"/>
      <dgm:spPr/>
      <dgm:t>
        <a:bodyPr/>
        <a:lstStyle/>
        <a:p>
          <a:endParaRPr lang="en-US"/>
        </a:p>
      </dgm:t>
    </dgm:pt>
    <dgm:pt modelId="{D5E6DCF0-CA6A-41A4-8A3C-19770C569326}" type="pres">
      <dgm:prSet presAssocID="{F5C49188-37B6-4152-9D0B-D15357B8DCCA}" presName="linearProcess" presStyleCnt="0"/>
      <dgm:spPr/>
    </dgm:pt>
    <dgm:pt modelId="{B950D35B-1448-462E-BF6A-138E22857BA1}" type="pres">
      <dgm:prSet presAssocID="{7A33F5FA-3F68-49CD-B60A-E18CC08DA714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712202-3A44-4EC8-A2FC-7D9329051222}" type="pres">
      <dgm:prSet presAssocID="{3C906B7D-EB93-4D8C-B14E-A0BB3D2CD0D9}" presName="sibTrans" presStyleCnt="0"/>
      <dgm:spPr/>
    </dgm:pt>
    <dgm:pt modelId="{F20CE7AA-5538-4584-B88B-1437CBB9BBE7}" type="pres">
      <dgm:prSet presAssocID="{EA2734E9-7461-4BAB-B5FC-ABB5DF1EDDA3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07F56D-7BC1-4AA9-8552-2428CB64C64F}" type="pres">
      <dgm:prSet presAssocID="{2FF84484-30CC-4AAB-8278-52083A140555}" presName="sibTrans" presStyleCnt="0"/>
      <dgm:spPr/>
    </dgm:pt>
    <dgm:pt modelId="{36968DB4-52DD-4E3D-A793-C11B792DAA5F}" type="pres">
      <dgm:prSet presAssocID="{E042F5D2-B267-42C1-9439-B1431CCE2391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2CAEA7-87E6-4A25-A449-29F39DCB0161}" type="pres">
      <dgm:prSet presAssocID="{3D618F7B-C406-454E-8914-3B3D88870C38}" presName="sibTrans" presStyleCnt="0"/>
      <dgm:spPr/>
    </dgm:pt>
    <dgm:pt modelId="{F1E49CDB-5E3A-4595-8730-DD309879E6D1}" type="pres">
      <dgm:prSet presAssocID="{1E79FAA8-61D8-4436-A909-32460B065E68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B7BB9A-E86D-472F-B10E-EBF9FD58B9E4}" srcId="{F5C49188-37B6-4152-9D0B-D15357B8DCCA}" destId="{7A33F5FA-3F68-49CD-B60A-E18CC08DA714}" srcOrd="0" destOrd="0" parTransId="{0BCAAB57-C3D2-4866-A6D1-9AA64D35C893}" sibTransId="{3C906B7D-EB93-4D8C-B14E-A0BB3D2CD0D9}"/>
    <dgm:cxn modelId="{DC1079E0-8BE9-4DB9-8150-D81FE6967581}" type="presOf" srcId="{E042F5D2-B267-42C1-9439-B1431CCE2391}" destId="{36968DB4-52DD-4E3D-A793-C11B792DAA5F}" srcOrd="0" destOrd="0" presId="urn:microsoft.com/office/officeart/2005/8/layout/hProcess9"/>
    <dgm:cxn modelId="{02469682-81DB-4573-AB5E-079162400227}" srcId="{F5C49188-37B6-4152-9D0B-D15357B8DCCA}" destId="{1E79FAA8-61D8-4436-A909-32460B065E68}" srcOrd="3" destOrd="0" parTransId="{E33CE79A-2BCD-4F0C-BE91-5CCE1E22248A}" sibTransId="{3103838C-A96E-4004-A71B-293339A4C82F}"/>
    <dgm:cxn modelId="{7A4E8EE4-6BC2-4275-BEEF-88E6F80D3E88}" srcId="{F5C49188-37B6-4152-9D0B-D15357B8DCCA}" destId="{EA2734E9-7461-4BAB-B5FC-ABB5DF1EDDA3}" srcOrd="1" destOrd="0" parTransId="{8E2DAD6E-C4EB-4078-9817-DE4B24A7E9A2}" sibTransId="{2FF84484-30CC-4AAB-8278-52083A140555}"/>
    <dgm:cxn modelId="{6E969B62-36E6-42DB-B70B-F3D5D54ED330}" type="presOf" srcId="{1E79FAA8-61D8-4436-A909-32460B065E68}" destId="{F1E49CDB-5E3A-4595-8730-DD309879E6D1}" srcOrd="0" destOrd="0" presId="urn:microsoft.com/office/officeart/2005/8/layout/hProcess9"/>
    <dgm:cxn modelId="{7D66F67F-AFE9-4CD5-A6EB-9769CEA7AA28}" type="presOf" srcId="{EA2734E9-7461-4BAB-B5FC-ABB5DF1EDDA3}" destId="{F20CE7AA-5538-4584-B88B-1437CBB9BBE7}" srcOrd="0" destOrd="0" presId="urn:microsoft.com/office/officeart/2005/8/layout/hProcess9"/>
    <dgm:cxn modelId="{768DB37D-401A-49A2-AFFA-1B31AA68BC56}" type="presOf" srcId="{F5C49188-37B6-4152-9D0B-D15357B8DCCA}" destId="{299E2AE9-8BC6-4578-9C26-FA09A560B0DE}" srcOrd="0" destOrd="0" presId="urn:microsoft.com/office/officeart/2005/8/layout/hProcess9"/>
    <dgm:cxn modelId="{AE9EDC1E-4DD3-4460-BD4F-3D1FD3D4C019}" type="presOf" srcId="{7A33F5FA-3F68-49CD-B60A-E18CC08DA714}" destId="{B950D35B-1448-462E-BF6A-138E22857BA1}" srcOrd="0" destOrd="0" presId="urn:microsoft.com/office/officeart/2005/8/layout/hProcess9"/>
    <dgm:cxn modelId="{364012D1-E791-44EA-8509-73EE2E77EDF7}" srcId="{F5C49188-37B6-4152-9D0B-D15357B8DCCA}" destId="{E042F5D2-B267-42C1-9439-B1431CCE2391}" srcOrd="2" destOrd="0" parTransId="{21BD5027-BCCF-4EB2-834B-3AFBC9BC728F}" sibTransId="{3D618F7B-C406-454E-8914-3B3D88870C38}"/>
    <dgm:cxn modelId="{880B56BE-766E-499A-9776-AE6CB67F2BDD}" type="presParOf" srcId="{299E2AE9-8BC6-4578-9C26-FA09A560B0DE}" destId="{2FA2B892-2B02-457A-96F0-17A023AE6178}" srcOrd="0" destOrd="0" presId="urn:microsoft.com/office/officeart/2005/8/layout/hProcess9"/>
    <dgm:cxn modelId="{14431DC8-0A9E-46B8-834D-5A21817E56DB}" type="presParOf" srcId="{299E2AE9-8BC6-4578-9C26-FA09A560B0DE}" destId="{D5E6DCF0-CA6A-41A4-8A3C-19770C569326}" srcOrd="1" destOrd="0" presId="urn:microsoft.com/office/officeart/2005/8/layout/hProcess9"/>
    <dgm:cxn modelId="{AB720250-B57C-47B4-8E00-4E5B3E45437E}" type="presParOf" srcId="{D5E6DCF0-CA6A-41A4-8A3C-19770C569326}" destId="{B950D35B-1448-462E-BF6A-138E22857BA1}" srcOrd="0" destOrd="0" presId="urn:microsoft.com/office/officeart/2005/8/layout/hProcess9"/>
    <dgm:cxn modelId="{EE1C8393-6464-4BFA-89FA-930DD85F2143}" type="presParOf" srcId="{D5E6DCF0-CA6A-41A4-8A3C-19770C569326}" destId="{10712202-3A44-4EC8-A2FC-7D9329051222}" srcOrd="1" destOrd="0" presId="urn:microsoft.com/office/officeart/2005/8/layout/hProcess9"/>
    <dgm:cxn modelId="{22A2D35F-1EAB-4310-975E-A519A7D8F81B}" type="presParOf" srcId="{D5E6DCF0-CA6A-41A4-8A3C-19770C569326}" destId="{F20CE7AA-5538-4584-B88B-1437CBB9BBE7}" srcOrd="2" destOrd="0" presId="urn:microsoft.com/office/officeart/2005/8/layout/hProcess9"/>
    <dgm:cxn modelId="{2BFD6803-285C-490C-A793-10BD5F504C40}" type="presParOf" srcId="{D5E6DCF0-CA6A-41A4-8A3C-19770C569326}" destId="{4607F56D-7BC1-4AA9-8552-2428CB64C64F}" srcOrd="3" destOrd="0" presId="urn:microsoft.com/office/officeart/2005/8/layout/hProcess9"/>
    <dgm:cxn modelId="{149D05C1-7E69-425E-8357-0C5CD629861E}" type="presParOf" srcId="{D5E6DCF0-CA6A-41A4-8A3C-19770C569326}" destId="{36968DB4-52DD-4E3D-A793-C11B792DAA5F}" srcOrd="4" destOrd="0" presId="urn:microsoft.com/office/officeart/2005/8/layout/hProcess9"/>
    <dgm:cxn modelId="{C5FB37AC-2254-4074-AFF8-97E588B7EA9A}" type="presParOf" srcId="{D5E6DCF0-CA6A-41A4-8A3C-19770C569326}" destId="{D22CAEA7-87E6-4A25-A449-29F39DCB0161}" srcOrd="5" destOrd="0" presId="urn:microsoft.com/office/officeart/2005/8/layout/hProcess9"/>
    <dgm:cxn modelId="{C0A7DF49-3879-4DB1-9CF6-0F94D0B0B284}" type="presParOf" srcId="{D5E6DCF0-CA6A-41A4-8A3C-19770C569326}" destId="{F1E49CDB-5E3A-4595-8730-DD309879E6D1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A2B892-2B02-457A-96F0-17A023AE6178}">
      <dsp:nvSpPr>
        <dsp:cNvPr id="0" name=""/>
        <dsp:cNvSpPr/>
      </dsp:nvSpPr>
      <dsp:spPr>
        <a:xfrm>
          <a:off x="827233" y="0"/>
          <a:ext cx="9375315" cy="2390775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50D35B-1448-462E-BF6A-138E22857BA1}">
      <dsp:nvSpPr>
        <dsp:cNvPr id="0" name=""/>
        <dsp:cNvSpPr/>
      </dsp:nvSpPr>
      <dsp:spPr>
        <a:xfrm>
          <a:off x="437" y="717232"/>
          <a:ext cx="1320827" cy="956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Requesting department completes claim voucher</a:t>
          </a:r>
          <a:endParaRPr lang="en-US" sz="1100" kern="1200" dirty="0"/>
        </a:p>
      </dsp:txBody>
      <dsp:txXfrm>
        <a:off x="47120" y="763915"/>
        <a:ext cx="1227461" cy="862944"/>
      </dsp:txXfrm>
    </dsp:sp>
    <dsp:sp modelId="{F20CE7AA-5538-4584-B88B-1437CBB9BBE7}">
      <dsp:nvSpPr>
        <dsp:cNvPr id="0" name=""/>
        <dsp:cNvSpPr/>
      </dsp:nvSpPr>
      <dsp:spPr>
        <a:xfrm>
          <a:off x="1387306" y="717232"/>
          <a:ext cx="1320827" cy="956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Claim voucher delivered to manager for approval</a:t>
          </a:r>
          <a:endParaRPr lang="en-US" sz="1100" kern="1200" dirty="0"/>
        </a:p>
      </dsp:txBody>
      <dsp:txXfrm>
        <a:off x="1433989" y="763915"/>
        <a:ext cx="1227461" cy="862944"/>
      </dsp:txXfrm>
    </dsp:sp>
    <dsp:sp modelId="{0DCAF328-A2AF-45BC-BD28-04D999D8B340}">
      <dsp:nvSpPr>
        <dsp:cNvPr id="0" name=""/>
        <dsp:cNvSpPr/>
      </dsp:nvSpPr>
      <dsp:spPr>
        <a:xfrm>
          <a:off x="2774174" y="717232"/>
          <a:ext cx="1320827" cy="956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Manager reviews and signs claim voucher </a:t>
          </a:r>
          <a:endParaRPr lang="en-US" sz="1100" kern="1200" dirty="0"/>
        </a:p>
      </dsp:txBody>
      <dsp:txXfrm>
        <a:off x="2820857" y="763915"/>
        <a:ext cx="1227461" cy="862944"/>
      </dsp:txXfrm>
    </dsp:sp>
    <dsp:sp modelId="{B0E7257C-A3FF-4055-9341-ECBD5F9B4E3A}">
      <dsp:nvSpPr>
        <dsp:cNvPr id="0" name=""/>
        <dsp:cNvSpPr/>
      </dsp:nvSpPr>
      <dsp:spPr>
        <a:xfrm>
          <a:off x="4161043" y="717232"/>
          <a:ext cx="1320827" cy="956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Claim voucher delivered to A/P</a:t>
          </a:r>
          <a:endParaRPr lang="en-US" sz="1100" kern="1200" dirty="0"/>
        </a:p>
      </dsp:txBody>
      <dsp:txXfrm>
        <a:off x="4207726" y="763915"/>
        <a:ext cx="1227461" cy="862944"/>
      </dsp:txXfrm>
    </dsp:sp>
    <dsp:sp modelId="{F163BCC9-CF11-4FE9-B4BE-F8D62F0A7379}">
      <dsp:nvSpPr>
        <dsp:cNvPr id="0" name=""/>
        <dsp:cNvSpPr/>
      </dsp:nvSpPr>
      <dsp:spPr>
        <a:xfrm>
          <a:off x="5547912" y="717232"/>
          <a:ext cx="1320827" cy="956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A/P scans into queue</a:t>
          </a:r>
          <a:endParaRPr lang="en-US" sz="1100" kern="1200" dirty="0"/>
        </a:p>
      </dsp:txBody>
      <dsp:txXfrm>
        <a:off x="5594595" y="763915"/>
        <a:ext cx="1227461" cy="862944"/>
      </dsp:txXfrm>
    </dsp:sp>
    <dsp:sp modelId="{63B31E84-A34C-43C2-8959-11609A26673F}">
      <dsp:nvSpPr>
        <dsp:cNvPr id="0" name=""/>
        <dsp:cNvSpPr/>
      </dsp:nvSpPr>
      <dsp:spPr>
        <a:xfrm>
          <a:off x="6934780" y="717232"/>
          <a:ext cx="1320827" cy="956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A/P verifies supporting documentation and enters voucher</a:t>
          </a:r>
          <a:endParaRPr lang="en-US" sz="1100" kern="1200" dirty="0"/>
        </a:p>
      </dsp:txBody>
      <dsp:txXfrm>
        <a:off x="6981463" y="763915"/>
        <a:ext cx="1227461" cy="862944"/>
      </dsp:txXfrm>
    </dsp:sp>
    <dsp:sp modelId="{DB1AD020-8794-419A-BC1C-53A4E428F669}">
      <dsp:nvSpPr>
        <dsp:cNvPr id="0" name=""/>
        <dsp:cNvSpPr/>
      </dsp:nvSpPr>
      <dsp:spPr>
        <a:xfrm>
          <a:off x="8321649" y="717232"/>
          <a:ext cx="1320827" cy="956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Claims Audit reviews voucher</a:t>
          </a:r>
          <a:endParaRPr lang="en-US" sz="1100" kern="1200" dirty="0"/>
        </a:p>
      </dsp:txBody>
      <dsp:txXfrm>
        <a:off x="8368332" y="763915"/>
        <a:ext cx="1227461" cy="862944"/>
      </dsp:txXfrm>
    </dsp:sp>
    <dsp:sp modelId="{13E0E3D3-23B9-4DB5-90C1-0F6DE26FCA37}">
      <dsp:nvSpPr>
        <dsp:cNvPr id="0" name=""/>
        <dsp:cNvSpPr/>
      </dsp:nvSpPr>
      <dsp:spPr>
        <a:xfrm>
          <a:off x="9708518" y="717232"/>
          <a:ext cx="1320827" cy="9563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A/P performs final review and processes for payment</a:t>
          </a:r>
          <a:endParaRPr lang="en-US" sz="1100" kern="1200" dirty="0"/>
        </a:p>
      </dsp:txBody>
      <dsp:txXfrm>
        <a:off x="9755201" y="763915"/>
        <a:ext cx="1227461" cy="8629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A2B892-2B02-457A-96F0-17A023AE6178}">
      <dsp:nvSpPr>
        <dsp:cNvPr id="0" name=""/>
        <dsp:cNvSpPr/>
      </dsp:nvSpPr>
      <dsp:spPr>
        <a:xfrm>
          <a:off x="785555" y="0"/>
          <a:ext cx="8902960" cy="303190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50D35B-1448-462E-BF6A-138E22857BA1}">
      <dsp:nvSpPr>
        <dsp:cNvPr id="0" name=""/>
        <dsp:cNvSpPr/>
      </dsp:nvSpPr>
      <dsp:spPr>
        <a:xfrm>
          <a:off x="5242" y="909572"/>
          <a:ext cx="2521346" cy="12127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Requesting department creates and submits payment request in Concur</a:t>
          </a:r>
          <a:endParaRPr lang="en-US" sz="1800" kern="1200" dirty="0"/>
        </a:p>
      </dsp:txBody>
      <dsp:txXfrm>
        <a:off x="64444" y="968774"/>
        <a:ext cx="2402942" cy="1094358"/>
      </dsp:txXfrm>
    </dsp:sp>
    <dsp:sp modelId="{F20CE7AA-5538-4584-B88B-1437CBB9BBE7}">
      <dsp:nvSpPr>
        <dsp:cNvPr id="0" name=""/>
        <dsp:cNvSpPr/>
      </dsp:nvSpPr>
      <dsp:spPr>
        <a:xfrm>
          <a:off x="2652655" y="909572"/>
          <a:ext cx="2521346" cy="12127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A/P reviews and approves request</a:t>
          </a:r>
          <a:endParaRPr lang="en-US" sz="1800" kern="1200" dirty="0"/>
        </a:p>
      </dsp:txBody>
      <dsp:txXfrm>
        <a:off x="2711857" y="968774"/>
        <a:ext cx="2402942" cy="1094358"/>
      </dsp:txXfrm>
    </dsp:sp>
    <dsp:sp modelId="{36968DB4-52DD-4E3D-A793-C11B792DAA5F}">
      <dsp:nvSpPr>
        <dsp:cNvPr id="0" name=""/>
        <dsp:cNvSpPr/>
      </dsp:nvSpPr>
      <dsp:spPr>
        <a:xfrm>
          <a:off x="5300069" y="909572"/>
          <a:ext cx="2521346" cy="12127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Manager reviews and approves request</a:t>
          </a:r>
          <a:endParaRPr lang="en-US" sz="1800" kern="1200" dirty="0"/>
        </a:p>
      </dsp:txBody>
      <dsp:txXfrm>
        <a:off x="5359271" y="968774"/>
        <a:ext cx="2402942" cy="1094358"/>
      </dsp:txXfrm>
    </dsp:sp>
    <dsp:sp modelId="{F1E49CDB-5E3A-4595-8730-DD309879E6D1}">
      <dsp:nvSpPr>
        <dsp:cNvPr id="0" name=""/>
        <dsp:cNvSpPr/>
      </dsp:nvSpPr>
      <dsp:spPr>
        <a:xfrm>
          <a:off x="7947482" y="909572"/>
          <a:ext cx="2521346" cy="12127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Claims Audit reviews and approves request</a:t>
          </a:r>
          <a:endParaRPr lang="en-US" sz="1800" kern="1200" dirty="0"/>
        </a:p>
      </dsp:txBody>
      <dsp:txXfrm>
        <a:off x="8006684" y="968774"/>
        <a:ext cx="2402942" cy="10943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B27AB-2247-4721-A6C9-D160E26F5EE4}" type="datetimeFigureOut">
              <a:rPr lang="en-US" smtClean="0"/>
              <a:t>12/31/2018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833FDA-6A3D-4DD7-9AC6-B2E3D400CB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94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2D19256-147D-438C-8AC3-69520A969A61}" type="datetime1">
              <a:rPr lang="en-US" smtClean="0"/>
              <a:t>12/31/2018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71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F6B0-0F84-47F4-B894-F0BCDA48CEDD}" type="datetime1">
              <a:rPr lang="en-US" smtClean="0"/>
              <a:t>12/31/2018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12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8FFA218-E6F8-43BC-8A90-DCC9E5931958}" type="datetime1">
              <a:rPr lang="en-US" smtClean="0"/>
              <a:t>12/31/2018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060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C05A-46E0-4068-B9F6-C4BF2706C5E9}" type="datetime1">
              <a:rPr lang="en-US" smtClean="0"/>
              <a:t>12/31/2018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63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1DD976A-026A-4198-AB5D-3DA8562EB042}" type="datetime1">
              <a:rPr lang="en-US" smtClean="0"/>
              <a:t>12/31/2018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814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CC85A-392D-4904-BD6D-0AA306030B84}" type="datetime1">
              <a:rPr lang="en-US" smtClean="0"/>
              <a:t>12/31/2018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882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CDFE9-06F6-4778-8111-76CEC15C6CCE}" type="datetime1">
              <a:rPr lang="en-US" smtClean="0"/>
              <a:t>12/31/2018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39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7975-D549-4377-A714-B4EB51C957D5}" type="datetime1">
              <a:rPr lang="en-US" smtClean="0"/>
              <a:t>12/31/2018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727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3A7FB-6F95-4AAC-89E7-AD95A61829A7}" type="datetime1">
              <a:rPr lang="en-US" smtClean="0"/>
              <a:t>12/31/2018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240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C613C7A-4811-4D8F-A72E-D7E0CD04CCA8}" type="datetime1">
              <a:rPr lang="en-US" smtClean="0"/>
              <a:t>12/31/2018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766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A89E7-7ED3-4B72-8CEC-E0972C7934BC}" type="datetime1">
              <a:rPr lang="en-US" smtClean="0"/>
              <a:t>12/31/2018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475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D275A9A-B5FB-4C67-96D8-19B8BCD25C80}" type="datetime1">
              <a:rPr lang="en-US" smtClean="0"/>
              <a:t>12/31/2018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699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Derrek.Blair@RCSDk12.org" TargetMode="External"/><Relationship Id="rId2" Type="http://schemas.openxmlformats.org/officeDocument/2006/relationships/hyperlink" Target="mailto:Cullen.Spencer@RCSDk12.or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SAP CONCUR INVOICE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6486" y="3735292"/>
            <a:ext cx="2095500" cy="21526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21" y="4230592"/>
            <a:ext cx="3914775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93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Concur Invoice?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7"/>
            <a:ext cx="11029615" cy="1861152"/>
          </a:xfrm>
        </p:spPr>
        <p:txBody>
          <a:bodyPr/>
          <a:lstStyle/>
          <a:p>
            <a:r>
              <a:rPr lang="en-US" dirty="0" smtClean="0"/>
              <a:t>An electronic, cloud-based direct pay system that will replace our paper claim voucher process</a:t>
            </a:r>
          </a:p>
          <a:p>
            <a:r>
              <a:rPr lang="en-US" dirty="0" smtClean="0"/>
              <a:t>The </a:t>
            </a:r>
            <a:r>
              <a:rPr lang="en-US" dirty="0"/>
              <a:t>term “</a:t>
            </a:r>
            <a:r>
              <a:rPr lang="en-US" b="1" dirty="0"/>
              <a:t>direct payments”</a:t>
            </a:r>
            <a:r>
              <a:rPr lang="en-US" dirty="0"/>
              <a:t> refers to payments made to vendors when no purchase order is available and a P-card was not used.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673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Allowable Direct payments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7"/>
            <a:ext cx="10909401" cy="3488784"/>
          </a:xfrm>
        </p:spPr>
        <p:txBody>
          <a:bodyPr numCol="2">
            <a:normAutofit lnSpcReduction="10000"/>
          </a:bodyPr>
          <a:lstStyle/>
          <a:p>
            <a:r>
              <a:rPr lang="en-US" dirty="0" smtClean="0"/>
              <a:t>Sports Official Claims</a:t>
            </a:r>
          </a:p>
          <a:p>
            <a:r>
              <a:rPr lang="en-US" dirty="0" smtClean="0"/>
              <a:t>Travel and Professional Development</a:t>
            </a:r>
          </a:p>
          <a:p>
            <a:r>
              <a:rPr lang="en-US" dirty="0" smtClean="0"/>
              <a:t>Benefit Premiums							</a:t>
            </a:r>
          </a:p>
          <a:p>
            <a:r>
              <a:rPr lang="en-US" dirty="0" smtClean="0"/>
              <a:t>Scholarships and Awards</a:t>
            </a:r>
          </a:p>
          <a:p>
            <a:r>
              <a:rPr lang="en-US" dirty="0" smtClean="0"/>
              <a:t>Union/Contractual reimbursements (employee tuition, safety shoes, etc.)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District-to-District tuition payments</a:t>
            </a:r>
          </a:p>
          <a:p>
            <a:r>
              <a:rPr lang="en-US" dirty="0" smtClean="0"/>
              <a:t>Temporary Labor (TBD)</a:t>
            </a:r>
          </a:p>
          <a:p>
            <a:r>
              <a:rPr lang="en-US" dirty="0" smtClean="0"/>
              <a:t>Postage</a:t>
            </a:r>
          </a:p>
          <a:p>
            <a:r>
              <a:rPr lang="en-US" dirty="0" smtClean="0"/>
              <a:t>Dues and subscriptions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79714" y="5486400"/>
            <a:ext cx="93660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All other non-PO spending </a:t>
            </a:r>
            <a:r>
              <a:rPr lang="en-US" dirty="0" smtClean="0"/>
              <a:t>(other than P-Card) is </a:t>
            </a:r>
            <a:r>
              <a:rPr lang="en-US" dirty="0"/>
              <a:t>considered a Confirming </a:t>
            </a:r>
            <a:r>
              <a:rPr lang="en-US" dirty="0" smtClean="0"/>
              <a:t>Order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6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Why Concur Invoice?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437671"/>
            <a:ext cx="10734507" cy="4420329"/>
          </a:xfrm>
        </p:spPr>
        <p:txBody>
          <a:bodyPr>
            <a:normAutofit/>
          </a:bodyPr>
          <a:lstStyle/>
          <a:p>
            <a:r>
              <a:rPr lang="en-US" sz="2000" dirty="0" smtClean="0"/>
              <a:t>Visibility, Risk, and Culture</a:t>
            </a:r>
          </a:p>
          <a:p>
            <a:pPr lvl="1"/>
            <a:r>
              <a:rPr lang="en-US" sz="1800" dirty="0"/>
              <a:t>Lack of visibility increases the risk of lost invoices and delays in expense recognition and payments</a:t>
            </a:r>
          </a:p>
          <a:p>
            <a:pPr lvl="2"/>
            <a:r>
              <a:rPr lang="en-US" sz="1600" dirty="0"/>
              <a:t>The sooner the District is aware of liabilities, the better it can manage budgets and cash flows</a:t>
            </a:r>
          </a:p>
          <a:p>
            <a:pPr lvl="2"/>
            <a:r>
              <a:rPr lang="en-US" sz="1600" dirty="0"/>
              <a:t>Quicker payments keep our vendors happy and more inclined to offer favorable </a:t>
            </a:r>
            <a:r>
              <a:rPr lang="en-US" sz="1600" dirty="0" smtClean="0"/>
              <a:t>terms</a:t>
            </a:r>
            <a:endParaRPr lang="en-US" sz="1800" dirty="0" smtClean="0"/>
          </a:p>
          <a:p>
            <a:pPr lvl="1"/>
            <a:r>
              <a:rPr lang="en-US" sz="1800" dirty="0" smtClean="0"/>
              <a:t>Lack of consistent methodology in paper workflows makes the District susceptible to payment duplications, entry errors, wrong approvers, wrong budgets, late payments, vendor credit issues, and fraudulent claims (District-wide problems)</a:t>
            </a:r>
            <a:endParaRPr lang="en-US" sz="1600" dirty="0" smtClean="0"/>
          </a:p>
          <a:p>
            <a:pPr lvl="1"/>
            <a:r>
              <a:rPr lang="en-US" sz="1800" dirty="0" smtClean="0"/>
              <a:t>Responsibility, Metrics</a:t>
            </a:r>
            <a:r>
              <a:rPr lang="en-US" sz="1800" dirty="0" smtClean="0"/>
              <a:t>,</a:t>
            </a:r>
            <a:r>
              <a:rPr lang="en-US" sz="1800" dirty="0" smtClean="0"/>
              <a:t> Accountability</a:t>
            </a:r>
            <a:r>
              <a:rPr lang="en-US" sz="1800" dirty="0" smtClean="0"/>
              <a:t>, </a:t>
            </a:r>
            <a:r>
              <a:rPr lang="en-US" sz="1800" dirty="0" smtClean="0"/>
              <a:t>Culture</a:t>
            </a:r>
          </a:p>
          <a:p>
            <a:pPr lvl="2"/>
            <a:r>
              <a:rPr lang="en-US" sz="1600" dirty="0"/>
              <a:t>Custom reporting for Budget </a:t>
            </a:r>
            <a:r>
              <a:rPr lang="en-US" sz="1600" dirty="0" smtClean="0"/>
              <a:t>Managers</a:t>
            </a:r>
            <a:endParaRPr lang="en-US" sz="1600" dirty="0" smtClean="0"/>
          </a:p>
          <a:p>
            <a:pPr lvl="2"/>
            <a:r>
              <a:rPr lang="en-US" sz="1600" dirty="0" smtClean="0"/>
              <a:t>Monthly accountability report </a:t>
            </a:r>
            <a:r>
              <a:rPr lang="en-US" sz="1600" dirty="0" smtClean="0"/>
              <a:t>for</a:t>
            </a:r>
            <a:r>
              <a:rPr lang="en-US" sz="1600" dirty="0" smtClean="0"/>
              <a:t> </a:t>
            </a:r>
            <a:r>
              <a:rPr lang="en-US" sz="1600" dirty="0" smtClean="0"/>
              <a:t>Board </a:t>
            </a:r>
            <a:r>
              <a:rPr lang="en-US" sz="1600" dirty="0" smtClean="0"/>
              <a:t>Committee</a:t>
            </a:r>
          </a:p>
          <a:p>
            <a:pPr lvl="2"/>
            <a:r>
              <a:rPr lang="en-US" sz="1600" dirty="0" smtClean="0"/>
              <a:t>Pro-active </a:t>
            </a:r>
            <a:r>
              <a:rPr lang="en-US" sz="1600" dirty="0" smtClean="0"/>
              <a:t>vs. Reactive</a:t>
            </a:r>
          </a:p>
          <a:p>
            <a:pPr lvl="1"/>
            <a:endParaRPr lang="en-US" sz="1800" dirty="0" smtClean="0"/>
          </a:p>
          <a:p>
            <a:pPr marL="0" indent="0">
              <a:buNone/>
            </a:pPr>
            <a:endParaRPr lang="en-US" sz="2000" dirty="0" smtClean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77572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Concur Invoice?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3" y="2180496"/>
            <a:ext cx="9823572" cy="3236631"/>
          </a:xfrm>
        </p:spPr>
        <p:txBody>
          <a:bodyPr>
            <a:normAutofit/>
          </a:bodyPr>
          <a:lstStyle/>
          <a:p>
            <a:r>
              <a:rPr lang="en-US" sz="2000" dirty="0" smtClean="0"/>
              <a:t>Opportunity Cost and Waste</a:t>
            </a:r>
            <a:endParaRPr lang="en-US" sz="2000" dirty="0"/>
          </a:p>
          <a:p>
            <a:pPr lvl="1"/>
            <a:r>
              <a:rPr lang="en-US" sz="1800" dirty="0"/>
              <a:t>Time spent copying, delivering, storing and retrieving paper documents is time that could be spent engaging with students and parents, improving upon current processes – ADDING VALUE to the District </a:t>
            </a:r>
          </a:p>
          <a:p>
            <a:pPr lvl="1"/>
            <a:r>
              <a:rPr lang="en-US" sz="1800" dirty="0"/>
              <a:t>A typical RCSD employee uses ~10,000 sheets or 2 cases of paper annually.  At $50/case, this amounts to $100 per employee annually</a:t>
            </a:r>
          </a:p>
          <a:p>
            <a:pPr lvl="1"/>
            <a:r>
              <a:rPr lang="en-US" sz="1800" dirty="0"/>
              <a:t>For every dollar spent printing paper documents, another $6 is spent in handling, distribution, storage, and retrieval</a:t>
            </a:r>
            <a:r>
              <a:rPr lang="en-US" sz="1800" baseline="30000" dirty="0"/>
              <a:t>1</a:t>
            </a:r>
          </a:p>
          <a:p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baseline="30000" dirty="0"/>
              <a:t>1</a:t>
            </a:r>
            <a:r>
              <a:rPr lang="en-US" dirty="0"/>
              <a:t>Source: The Cost of Managing Paper: A Great Incentive to Go Paperless!, 2009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995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</a:t>
            </a:r>
            <a:r>
              <a:rPr lang="en-US" dirty="0" smtClean="0"/>
              <a:t>of </a:t>
            </a:r>
            <a:r>
              <a:rPr lang="en-US" dirty="0" smtClean="0"/>
              <a:t>typical paper Claim Voucher</a:t>
            </a: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9377857"/>
              </p:ext>
            </p:extLst>
          </p:nvPr>
        </p:nvGraphicFramePr>
        <p:xfrm>
          <a:off x="581025" y="2181225"/>
          <a:ext cx="11029783" cy="2390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603395" y="4713351"/>
            <a:ext cx="40490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8</a:t>
            </a:r>
            <a:r>
              <a:rPr lang="en-US" dirty="0" smtClean="0"/>
              <a:t> Total Handling Steps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2</a:t>
            </a:r>
            <a:r>
              <a:rPr lang="en-US" dirty="0" smtClean="0"/>
              <a:t> Paper Document Transfers – Potential </a:t>
            </a:r>
            <a:r>
              <a:rPr lang="en-US" dirty="0" smtClean="0"/>
              <a:t>Holdup </a:t>
            </a:r>
            <a:r>
              <a:rPr lang="en-US" dirty="0" smtClean="0"/>
              <a:t>Points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239" y="2335910"/>
            <a:ext cx="403654" cy="39827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568" y="2335910"/>
            <a:ext cx="403654" cy="3982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4897" y="2181225"/>
            <a:ext cx="737276" cy="552957"/>
          </a:xfrm>
          <a:prstGeom prst="rect">
            <a:avLst/>
          </a:prstGeom>
        </p:spPr>
      </p:pic>
      <p:cxnSp>
        <p:nvCxnSpPr>
          <p:cNvPr id="19" name="Straight Arrow Connector 18"/>
          <p:cNvCxnSpPr>
            <a:stCxn id="17" idx="3"/>
          </p:cNvCxnSpPr>
          <p:nvPr/>
        </p:nvCxnSpPr>
        <p:spPr>
          <a:xfrm flipV="1">
            <a:off x="8602173" y="2455817"/>
            <a:ext cx="2540444" cy="18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4427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of Direct payment </a:t>
            </a:r>
            <a:r>
              <a:rPr lang="en-US" dirty="0" smtClean="0"/>
              <a:t>request via concur invoice 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0598554"/>
              </p:ext>
            </p:extLst>
          </p:nvPr>
        </p:nvGraphicFramePr>
        <p:xfrm>
          <a:off x="581025" y="2181225"/>
          <a:ext cx="10474071" cy="30319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71451" y="5213132"/>
            <a:ext cx="40490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4</a:t>
            </a:r>
            <a:r>
              <a:rPr lang="en-US" dirty="0" smtClean="0"/>
              <a:t> Total Handling Steps 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0</a:t>
            </a:r>
            <a:r>
              <a:rPr lang="en-US" dirty="0" smtClean="0"/>
              <a:t> Paper Document Transfers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Grant – Add Grant monitor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Confirming Order – </a:t>
            </a:r>
            <a:r>
              <a:rPr lang="en-US" dirty="0" smtClean="0"/>
              <a:t>Add </a:t>
            </a:r>
            <a:r>
              <a:rPr lang="en-US" dirty="0"/>
              <a:t>Chief, CFO, GC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24" y="2373249"/>
            <a:ext cx="737276" cy="552957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1803700" y="2649727"/>
            <a:ext cx="88673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7321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7"/>
            <a:ext cx="11029615" cy="2720116"/>
          </a:xfrm>
        </p:spPr>
        <p:txBody>
          <a:bodyPr>
            <a:normAutofit/>
          </a:bodyPr>
          <a:lstStyle/>
          <a:p>
            <a:r>
              <a:rPr lang="en-US" sz="2000" dirty="0" smtClean="0"/>
              <a:t>Go-Live date: January 14, 2019</a:t>
            </a:r>
          </a:p>
        </p:txBody>
      </p:sp>
    </p:spTree>
    <p:extLst>
      <p:ext uri="{BB962C8B-B14F-4D97-AF65-F5344CB8AC3E}">
        <p14:creationId xmlns:p14="http://schemas.microsoft.com/office/powerpoint/2010/main" val="476150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Admin and user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pPr marL="324000" lvl="1" indent="0">
              <a:buNone/>
            </a:pPr>
            <a:r>
              <a:rPr lang="en-US" sz="2000" b="1" dirty="0" smtClean="0"/>
              <a:t>Cullen Spencer </a:t>
            </a:r>
          </a:p>
          <a:p>
            <a:pPr marL="324000" lvl="1" indent="0">
              <a:buNone/>
            </a:pPr>
            <a:r>
              <a:rPr lang="en-US" sz="2000" dirty="0" smtClean="0"/>
              <a:t>Accountant</a:t>
            </a:r>
          </a:p>
          <a:p>
            <a:pPr marL="324000" lvl="1" indent="0">
              <a:buNone/>
            </a:pPr>
            <a:r>
              <a:rPr lang="en-US" sz="2000" dirty="0" smtClean="0">
                <a:hlinkClick r:id="rId2"/>
              </a:rPr>
              <a:t>Cullen.Spencer@RCSDk12.org</a:t>
            </a:r>
            <a:r>
              <a:rPr lang="en-US" sz="2000" dirty="0" smtClean="0"/>
              <a:t> </a:t>
            </a:r>
          </a:p>
          <a:p>
            <a:pPr marL="324000" lvl="1" indent="0">
              <a:buNone/>
            </a:pPr>
            <a:r>
              <a:rPr lang="en-US" sz="2000" dirty="0" smtClean="0"/>
              <a:t>585-262-8710 (Concur)</a:t>
            </a:r>
          </a:p>
          <a:p>
            <a:pPr marL="324000" lvl="1" indent="0">
              <a:buNone/>
            </a:pPr>
            <a:r>
              <a:rPr lang="en-US" sz="2000" dirty="0" smtClean="0"/>
              <a:t>585-262-8260 (Direct)</a:t>
            </a:r>
          </a:p>
          <a:p>
            <a:pPr marL="324000" lvl="1" indent="0">
              <a:buNone/>
            </a:pPr>
            <a:endParaRPr lang="en-US" dirty="0"/>
          </a:p>
          <a:p>
            <a:pPr marL="324000" lvl="1" indent="0">
              <a:buNone/>
            </a:pPr>
            <a:endParaRPr lang="en-US" dirty="0" smtClean="0"/>
          </a:p>
          <a:p>
            <a:pPr marL="324000" lvl="1" indent="0">
              <a:buNone/>
            </a:pPr>
            <a:endParaRPr lang="en-US" dirty="0"/>
          </a:p>
          <a:p>
            <a:pPr marL="324000" lvl="1" indent="0">
              <a:buNone/>
            </a:pPr>
            <a:endParaRPr lang="en-US" dirty="0" smtClean="0"/>
          </a:p>
          <a:p>
            <a:pPr marL="324000" lvl="1" indent="0">
              <a:buNone/>
            </a:pPr>
            <a:r>
              <a:rPr lang="en-US" sz="2000" b="1" dirty="0" smtClean="0"/>
              <a:t>Derrek Blair</a:t>
            </a:r>
          </a:p>
          <a:p>
            <a:pPr marL="324000" lvl="1" indent="0">
              <a:buNone/>
            </a:pPr>
            <a:r>
              <a:rPr lang="en-US" sz="2000" dirty="0" smtClean="0"/>
              <a:t>Accounts Payable Supervisor</a:t>
            </a:r>
          </a:p>
          <a:p>
            <a:pPr marL="324000" lvl="1" indent="0">
              <a:buNone/>
            </a:pPr>
            <a:r>
              <a:rPr lang="en-US" sz="2000" dirty="0" smtClean="0">
                <a:hlinkClick r:id="rId3"/>
              </a:rPr>
              <a:t>Derrek.Blair@RCSDk12.org</a:t>
            </a:r>
            <a:endParaRPr lang="en-US" sz="2000" dirty="0" smtClean="0"/>
          </a:p>
          <a:p>
            <a:pPr marL="324000" lvl="1" indent="0">
              <a:buNone/>
            </a:pPr>
            <a:r>
              <a:rPr lang="en-US" sz="2000" dirty="0" smtClean="0"/>
              <a:t>585-262-8710 (Concur)</a:t>
            </a:r>
          </a:p>
          <a:p>
            <a:pPr marL="324000" lvl="1" indent="0">
              <a:buNone/>
            </a:pPr>
            <a:r>
              <a:rPr lang="en-US" sz="2000" dirty="0" smtClean="0"/>
              <a:t>585-262-8449 (Direct)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86623354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1579</TotalTime>
  <Words>452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Calibri</vt:lpstr>
      <vt:lpstr>Gill Sans MT</vt:lpstr>
      <vt:lpstr>Wingdings</vt:lpstr>
      <vt:lpstr>Wingdings 2</vt:lpstr>
      <vt:lpstr>Dividend</vt:lpstr>
      <vt:lpstr>SAP CONCUR INVOICE</vt:lpstr>
      <vt:lpstr>What is Concur Invoice?</vt:lpstr>
      <vt:lpstr>Examples of Allowable Direct payments</vt:lpstr>
      <vt:lpstr> Why Concur Invoice?</vt:lpstr>
      <vt:lpstr>WHY Concur Invoice?</vt:lpstr>
      <vt:lpstr>flow of typical paper Claim Voucher</vt:lpstr>
      <vt:lpstr>Flow of Direct payment request via concur invoice </vt:lpstr>
      <vt:lpstr>Implementation</vt:lpstr>
      <vt:lpstr>Admin and user support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 CONCUR INVOICE</dc:title>
  <dc:creator>Spencer, Cullen J</dc:creator>
  <cp:lastModifiedBy>Spencer, Cullen J</cp:lastModifiedBy>
  <cp:revision>95</cp:revision>
  <dcterms:created xsi:type="dcterms:W3CDTF">2018-11-05T20:36:41Z</dcterms:created>
  <dcterms:modified xsi:type="dcterms:W3CDTF">2018-12-31T17:45:11Z</dcterms:modified>
</cp:coreProperties>
</file>